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71" r:id="rId9"/>
    <p:sldId id="272" r:id="rId10"/>
    <p:sldId id="274" r:id="rId11"/>
    <p:sldId id="273" r:id="rId12"/>
    <p:sldId id="262" r:id="rId13"/>
    <p:sldId id="265" r:id="rId14"/>
    <p:sldId id="263" r:id="rId15"/>
    <p:sldId id="266" r:id="rId16"/>
    <p:sldId id="264" r:id="rId17"/>
    <p:sldId id="267" r:id="rId18"/>
    <p:sldId id="268" r:id="rId19"/>
    <p:sldId id="270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571" autoAdjust="0"/>
  </p:normalViewPr>
  <p:slideViewPr>
    <p:cSldViewPr snapToGrid="0" snapToObjects="1">
      <p:cViewPr varScale="1">
        <p:scale>
          <a:sx n="80" d="100"/>
          <a:sy n="80" d="100"/>
        </p:scale>
        <p:origin x="162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1183F-F305-FF44-8BCA-BF0A4DBFE8B7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D66929-0F78-704F-A82E-C693BB0F7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41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Traditional Model:</a:t>
            </a:r>
          </a:p>
          <a:p>
            <a:r>
              <a:rPr lang="en-US" dirty="0"/>
              <a:t>Script -&gt; Visualize -&gt; Record -&gt; Edit -&gt; Provide</a:t>
            </a:r>
          </a:p>
          <a:p>
            <a:endParaRPr lang="en-US" dirty="0"/>
          </a:p>
          <a:p>
            <a:r>
              <a:rPr lang="en-US" dirty="0"/>
              <a:t>Variations:</a:t>
            </a:r>
          </a:p>
          <a:p>
            <a:r>
              <a:rPr lang="en-US" dirty="0"/>
              <a:t>Script</a:t>
            </a:r>
            <a:r>
              <a:rPr lang="en-US" baseline="0" dirty="0"/>
              <a:t> entire course before recording</a:t>
            </a:r>
          </a:p>
          <a:p>
            <a:r>
              <a:rPr lang="en-US" baseline="0" dirty="0" err="1"/>
              <a:t>Script+visualize</a:t>
            </a:r>
            <a:r>
              <a:rPr lang="en-US" baseline="0" dirty="0"/>
              <a:t> simultaneously</a:t>
            </a:r>
          </a:p>
          <a:p>
            <a:r>
              <a:rPr lang="en-US" baseline="0" dirty="0"/>
              <a:t>Review/re-record phases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Problems:</a:t>
            </a:r>
          </a:p>
          <a:p>
            <a:r>
              <a:rPr lang="en-US" baseline="0" dirty="0"/>
              <a:t>Requires lessons to be filmed in single sittings (consistency, cohesion, etc.)</a:t>
            </a:r>
          </a:p>
          <a:p>
            <a:r>
              <a:rPr lang="en-US" baseline="0" dirty="0"/>
              <a:t>Record an entire lesson, then discover a problem (confusing, incorrect, new information) halfway through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Breaking flow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Visual consistency</a:t>
            </a:r>
          </a:p>
          <a:p>
            <a:pPr marL="0" indent="0">
              <a:buFontTx/>
              <a:buNone/>
            </a:pPr>
            <a:r>
              <a:rPr lang="en-US" baseline="0" dirty="0"/>
              <a:t>(Case: Mark’s class)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Facts about HCI:</a:t>
            </a:r>
          </a:p>
          <a:p>
            <a:endParaRPr lang="en-US" baseline="0" dirty="0"/>
          </a:p>
          <a:p>
            <a:r>
              <a:rPr lang="en-US" baseline="0" dirty="0"/>
              <a:t>518 individual videos</a:t>
            </a:r>
          </a:p>
          <a:p>
            <a:r>
              <a:rPr lang="en-US" baseline="0" dirty="0"/>
              <a:t>~2.5 minutes each</a:t>
            </a:r>
          </a:p>
          <a:p>
            <a:r>
              <a:rPr lang="en-US" baseline="0" dirty="0"/>
              <a:t>~16 hours total material</a:t>
            </a:r>
          </a:p>
          <a:p>
            <a:endParaRPr lang="en-US" baseline="0" dirty="0"/>
          </a:p>
          <a:p>
            <a:r>
              <a:rPr lang="en-US" baseline="0" dirty="0"/>
              <a:t>Filmed in four locations and :</a:t>
            </a:r>
          </a:p>
          <a:p>
            <a:r>
              <a:rPr lang="en-US" baseline="0" dirty="0"/>
              <a:t>Headshot studio (3)</a:t>
            </a:r>
          </a:p>
          <a:p>
            <a:r>
              <a:rPr lang="en-US" baseline="0" dirty="0"/>
              <a:t>Tablet studio (2)</a:t>
            </a:r>
          </a:p>
          <a:p>
            <a:r>
              <a:rPr lang="en-US" baseline="0" dirty="0"/>
              <a:t>David’s house (12 </a:t>
            </a:r>
            <a:r>
              <a:rPr lang="mr-IN" baseline="0" dirty="0"/>
              <a:t>–</a:t>
            </a:r>
            <a:r>
              <a:rPr lang="en-US" baseline="0" dirty="0"/>
              <a:t> living room, kitchen, cars, foyer, etc.)</a:t>
            </a:r>
          </a:p>
          <a:p>
            <a:r>
              <a:rPr lang="en-US" baseline="0" dirty="0" err="1"/>
              <a:t>Udacity</a:t>
            </a:r>
            <a:r>
              <a:rPr lang="en-US" baseline="0" dirty="0"/>
              <a:t> office (2)</a:t>
            </a:r>
          </a:p>
          <a:p>
            <a:endParaRPr lang="en-US" baseline="0" dirty="0"/>
          </a:p>
          <a:p>
            <a:r>
              <a:rPr lang="en-US" baseline="0" dirty="0"/>
              <a:t>Headshot: 43%</a:t>
            </a:r>
          </a:p>
          <a:p>
            <a:r>
              <a:rPr lang="en-US" baseline="0" dirty="0"/>
              <a:t>Tablet: 26%</a:t>
            </a:r>
          </a:p>
          <a:p>
            <a:r>
              <a:rPr lang="en-US" baseline="0" dirty="0"/>
              <a:t>On-Location: 31%</a:t>
            </a:r>
          </a:p>
          <a:p>
            <a:endParaRPr lang="en-US" baseline="0" dirty="0"/>
          </a:p>
          <a:p>
            <a:r>
              <a:rPr lang="en-US" baseline="0" dirty="0"/>
              <a:t>Rapidly interspersed: (show chart of one lesson)</a:t>
            </a:r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Survey Results</a:t>
            </a:r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Guidelines:</a:t>
            </a:r>
          </a:p>
          <a:p>
            <a:r>
              <a:rPr lang="en-US" baseline="0" dirty="0"/>
              <a:t>Script everything first</a:t>
            </a:r>
          </a:p>
          <a:p>
            <a:r>
              <a:rPr lang="en-US" baseline="0" dirty="0"/>
              <a:t>Make every video individually complete</a:t>
            </a:r>
          </a:p>
          <a:p>
            <a:r>
              <a:rPr lang="en-US" dirty="0"/>
              <a:t>Short videos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D66929-0F78-704F-A82E-C693BB0F72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78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Movie</a:t>
            </a:r>
            <a:r>
              <a:rPr lang="en-US" baseline="0" dirty="0"/>
              <a:t> analogy: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D66929-0F78-704F-A82E-C693BB0F72B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74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Traditional Model:</a:t>
            </a:r>
          </a:p>
          <a:p>
            <a:r>
              <a:rPr lang="en-US" dirty="0"/>
              <a:t>Script -&gt; Visualize -&gt; Record -&gt; Edit -&gt; Provide</a:t>
            </a:r>
          </a:p>
          <a:p>
            <a:endParaRPr lang="en-US" dirty="0"/>
          </a:p>
          <a:p>
            <a:r>
              <a:rPr lang="en-US" dirty="0"/>
              <a:t>Variations:</a:t>
            </a:r>
          </a:p>
          <a:p>
            <a:r>
              <a:rPr lang="en-US" dirty="0"/>
              <a:t>Script</a:t>
            </a:r>
            <a:r>
              <a:rPr lang="en-US" baseline="0" dirty="0"/>
              <a:t> entire course before recording</a:t>
            </a:r>
          </a:p>
          <a:p>
            <a:r>
              <a:rPr lang="en-US" baseline="0" dirty="0" err="1"/>
              <a:t>Script+visualize</a:t>
            </a:r>
            <a:r>
              <a:rPr lang="en-US" baseline="0" dirty="0"/>
              <a:t> simultaneously</a:t>
            </a:r>
          </a:p>
          <a:p>
            <a:r>
              <a:rPr lang="en-US" baseline="0" dirty="0"/>
              <a:t>Review/re-record phases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Problems:</a:t>
            </a:r>
          </a:p>
          <a:p>
            <a:r>
              <a:rPr lang="en-US" baseline="0" dirty="0"/>
              <a:t>Requires lessons to be filmed in single sittings (consistency, cohesion, etc.)</a:t>
            </a:r>
          </a:p>
          <a:p>
            <a:r>
              <a:rPr lang="en-US" baseline="0" dirty="0"/>
              <a:t>Record an entire lesson, then discover a problem (confusing, incorrect, new information) halfway through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Breaking flow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Visual consistency</a:t>
            </a:r>
          </a:p>
          <a:p>
            <a:pPr marL="0" indent="0">
              <a:buFontTx/>
              <a:buNone/>
            </a:pPr>
            <a:r>
              <a:rPr lang="en-US" baseline="0" dirty="0"/>
              <a:t>(Case: Mark’s class)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Facts about HCI:</a:t>
            </a:r>
          </a:p>
          <a:p>
            <a:endParaRPr lang="en-US" baseline="0" dirty="0"/>
          </a:p>
          <a:p>
            <a:r>
              <a:rPr lang="en-US" baseline="0" dirty="0"/>
              <a:t>518 individual videos</a:t>
            </a:r>
          </a:p>
          <a:p>
            <a:r>
              <a:rPr lang="en-US" baseline="0" dirty="0"/>
              <a:t>~2.5 minutes each</a:t>
            </a:r>
          </a:p>
          <a:p>
            <a:r>
              <a:rPr lang="en-US" baseline="0" dirty="0"/>
              <a:t>~16 hours total material</a:t>
            </a:r>
          </a:p>
          <a:p>
            <a:endParaRPr lang="en-US" baseline="0" dirty="0"/>
          </a:p>
          <a:p>
            <a:r>
              <a:rPr lang="en-US" baseline="0" dirty="0"/>
              <a:t>Filmed in four locations and :</a:t>
            </a:r>
          </a:p>
          <a:p>
            <a:r>
              <a:rPr lang="en-US" baseline="0" dirty="0"/>
              <a:t>Headshot studio (3)</a:t>
            </a:r>
          </a:p>
          <a:p>
            <a:r>
              <a:rPr lang="en-US" baseline="0" dirty="0"/>
              <a:t>Tablet studio (2)</a:t>
            </a:r>
          </a:p>
          <a:p>
            <a:r>
              <a:rPr lang="en-US" baseline="0" dirty="0"/>
              <a:t>David’s house (12 </a:t>
            </a:r>
            <a:r>
              <a:rPr lang="mr-IN" baseline="0" dirty="0"/>
              <a:t>–</a:t>
            </a:r>
            <a:r>
              <a:rPr lang="en-US" baseline="0" dirty="0"/>
              <a:t> living room, kitchen, cars, foyer, etc.)</a:t>
            </a:r>
          </a:p>
          <a:p>
            <a:r>
              <a:rPr lang="en-US" baseline="0" dirty="0" err="1"/>
              <a:t>Udacity</a:t>
            </a:r>
            <a:r>
              <a:rPr lang="en-US" baseline="0" dirty="0"/>
              <a:t> office (2)</a:t>
            </a:r>
          </a:p>
          <a:p>
            <a:endParaRPr lang="en-US" baseline="0" dirty="0"/>
          </a:p>
          <a:p>
            <a:r>
              <a:rPr lang="en-US" baseline="0" dirty="0"/>
              <a:t>Headshot: 43%</a:t>
            </a:r>
          </a:p>
          <a:p>
            <a:r>
              <a:rPr lang="en-US" baseline="0" dirty="0"/>
              <a:t>Tablet: 26%</a:t>
            </a:r>
          </a:p>
          <a:p>
            <a:r>
              <a:rPr lang="en-US" baseline="0" dirty="0"/>
              <a:t>On-Location: 31%</a:t>
            </a:r>
          </a:p>
          <a:p>
            <a:endParaRPr lang="en-US" baseline="0" dirty="0"/>
          </a:p>
          <a:p>
            <a:r>
              <a:rPr lang="en-US" baseline="0" dirty="0"/>
              <a:t>Rapidly interspersed: (show chart of one lesson)</a:t>
            </a:r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Survey Results</a:t>
            </a:r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Guidelines:</a:t>
            </a:r>
          </a:p>
          <a:p>
            <a:r>
              <a:rPr lang="en-US" baseline="0" dirty="0"/>
              <a:t>Script everything first</a:t>
            </a:r>
          </a:p>
          <a:p>
            <a:r>
              <a:rPr lang="en-US" baseline="0" dirty="0"/>
              <a:t>Make every video individually complete</a:t>
            </a:r>
          </a:p>
          <a:p>
            <a:r>
              <a:rPr lang="en-US" dirty="0"/>
              <a:t>Short videos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D66929-0F78-704F-A82E-C693BB0F72B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57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946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02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657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47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38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433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23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786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31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93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518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7E27C-765B-9741-8B4E-044A33EEC432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42DDF-69A6-A941-AEA1-D4F4F0397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25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9762" y="2788139"/>
            <a:ext cx="7684477" cy="1281722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Developing Flexible and Maintainable Course Material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729761" y="4394200"/>
            <a:ext cx="7684477" cy="12817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David Joyner</a:t>
            </a:r>
          </a:p>
        </p:txBody>
      </p:sp>
    </p:spTree>
    <p:extLst>
      <p:ext uri="{BB962C8B-B14F-4D97-AF65-F5344CB8AC3E}">
        <p14:creationId xmlns:p14="http://schemas.microsoft.com/office/powerpoint/2010/main" val="99629117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7949"/>
            <a:ext cx="9144000" cy="422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36342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264957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7990" y="2094908"/>
            <a:ext cx="7628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Guideline #1:</a:t>
            </a:r>
          </a:p>
          <a:p>
            <a:pPr algn="ctr"/>
            <a:r>
              <a:rPr lang="en-US" sz="3600" dirty="0"/>
              <a:t>Script full course first.</a:t>
            </a:r>
          </a:p>
        </p:txBody>
      </p:sp>
    </p:spTree>
    <p:extLst>
      <p:ext uri="{BB962C8B-B14F-4D97-AF65-F5344CB8AC3E}">
        <p14:creationId xmlns:p14="http://schemas.microsoft.com/office/powerpoint/2010/main" val="320375110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7990" y="2094908"/>
            <a:ext cx="76280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Guideline #2:</a:t>
            </a:r>
          </a:p>
          <a:p>
            <a:pPr algn="ctr"/>
            <a:r>
              <a:rPr lang="en-US" sz="3600" dirty="0"/>
              <a:t>Script word-for-word to ensure cohesion when filming out-of-order.</a:t>
            </a:r>
          </a:p>
        </p:txBody>
      </p:sp>
    </p:spTree>
    <p:extLst>
      <p:ext uri="{BB962C8B-B14F-4D97-AF65-F5344CB8AC3E}">
        <p14:creationId xmlns:p14="http://schemas.microsoft.com/office/powerpoint/2010/main" val="272260726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7990" y="2094908"/>
            <a:ext cx="76280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Guideline #3:</a:t>
            </a:r>
          </a:p>
          <a:p>
            <a:pPr algn="ctr"/>
            <a:r>
              <a:rPr lang="en-US" sz="3600" dirty="0"/>
              <a:t>Emphasize short videos for maintainability.</a:t>
            </a:r>
          </a:p>
        </p:txBody>
      </p:sp>
    </p:spTree>
    <p:extLst>
      <p:ext uri="{BB962C8B-B14F-4D97-AF65-F5344CB8AC3E}">
        <p14:creationId xmlns:p14="http://schemas.microsoft.com/office/powerpoint/2010/main" val="362135425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7990" y="2094908"/>
            <a:ext cx="7628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Guideline #4:</a:t>
            </a:r>
          </a:p>
          <a:p>
            <a:pPr algn="ctr"/>
            <a:r>
              <a:rPr lang="en-US" sz="3600" dirty="0"/>
              <a:t>Leverage short videos for flexibility.</a:t>
            </a:r>
          </a:p>
        </p:txBody>
      </p:sp>
    </p:spTree>
    <p:extLst>
      <p:ext uri="{BB962C8B-B14F-4D97-AF65-F5344CB8AC3E}">
        <p14:creationId xmlns:p14="http://schemas.microsoft.com/office/powerpoint/2010/main" val="154895905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7990" y="2094908"/>
            <a:ext cx="76280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Guideline #5:</a:t>
            </a:r>
          </a:p>
          <a:p>
            <a:pPr algn="ctr"/>
            <a:r>
              <a:rPr lang="en-US" sz="3600" dirty="0"/>
              <a:t>Limit dependencies: make each video individually complete.</a:t>
            </a:r>
          </a:p>
        </p:txBody>
      </p:sp>
    </p:spTree>
    <p:extLst>
      <p:ext uri="{BB962C8B-B14F-4D97-AF65-F5344CB8AC3E}">
        <p14:creationId xmlns:p14="http://schemas.microsoft.com/office/powerpoint/2010/main" val="2442217687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7990" y="2094908"/>
            <a:ext cx="76280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Guideline #6:</a:t>
            </a:r>
          </a:p>
          <a:p>
            <a:pPr algn="ctr"/>
            <a:r>
              <a:rPr lang="en-US" sz="3600" dirty="0"/>
              <a:t>Maintain at the script level, not at the video level.</a:t>
            </a:r>
          </a:p>
        </p:txBody>
      </p:sp>
    </p:spTree>
    <p:extLst>
      <p:ext uri="{BB962C8B-B14F-4D97-AF65-F5344CB8AC3E}">
        <p14:creationId xmlns:p14="http://schemas.microsoft.com/office/powerpoint/2010/main" val="45262833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7990" y="2094908"/>
            <a:ext cx="76280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Guideline #7:</a:t>
            </a:r>
          </a:p>
          <a:p>
            <a:pPr algn="ctr"/>
            <a:r>
              <a:rPr lang="en-US" sz="3600" dirty="0"/>
              <a:t>Leverage text for uncertain or untested material.</a:t>
            </a:r>
          </a:p>
        </p:txBody>
      </p:sp>
    </p:spTree>
    <p:extLst>
      <p:ext uri="{BB962C8B-B14F-4D97-AF65-F5344CB8AC3E}">
        <p14:creationId xmlns:p14="http://schemas.microsoft.com/office/powerpoint/2010/main" val="203676980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7990" y="1997839"/>
            <a:ext cx="762802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Questions?</a:t>
            </a:r>
          </a:p>
          <a:p>
            <a:pPr algn="ctr"/>
            <a:endParaRPr lang="en-US" sz="3600" b="1" dirty="0"/>
          </a:p>
          <a:p>
            <a:pPr algn="ctr"/>
            <a:r>
              <a:rPr lang="en-US" sz="3600" b="1" dirty="0"/>
              <a:t>Watch OMS CS6750 at:</a:t>
            </a:r>
          </a:p>
          <a:p>
            <a:pPr algn="ctr"/>
            <a:endParaRPr lang="en-US" sz="3600" dirty="0"/>
          </a:p>
          <a:p>
            <a:pPr algn="ctr"/>
            <a:r>
              <a:rPr lang="en-US" sz="3600" dirty="0"/>
              <a:t>bit.ly/omscs6750</a:t>
            </a:r>
          </a:p>
        </p:txBody>
      </p:sp>
    </p:spTree>
    <p:extLst>
      <p:ext uri="{BB962C8B-B14F-4D97-AF65-F5344CB8AC3E}">
        <p14:creationId xmlns:p14="http://schemas.microsoft.com/office/powerpoint/2010/main" val="121998484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3657600" y="609600"/>
            <a:ext cx="1828800" cy="5791200"/>
            <a:chOff x="3657600" y="609600"/>
            <a:chExt cx="1828800" cy="5791200"/>
          </a:xfrm>
        </p:grpSpPr>
        <p:sp>
          <p:nvSpPr>
            <p:cNvPr id="4" name="Rectangle 3"/>
            <p:cNvSpPr/>
            <p:nvPr/>
          </p:nvSpPr>
          <p:spPr>
            <a:xfrm>
              <a:off x="3657600" y="609600"/>
              <a:ext cx="1828800" cy="914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Script Lesson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3657600" y="1828800"/>
              <a:ext cx="1828800" cy="9144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Visualize Lesson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3657600" y="3048000"/>
              <a:ext cx="1828800" cy="91440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Record Lesson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657600" y="4267200"/>
              <a:ext cx="1828800" cy="91440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Edit</a:t>
              </a:r>
            </a:p>
            <a:p>
              <a:pPr algn="ctr"/>
              <a:r>
                <a:rPr lang="en-US" sz="2400" dirty="0"/>
                <a:t>Lesson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3657600" y="5486400"/>
              <a:ext cx="1828800" cy="91440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Insert Lesson</a:t>
              </a:r>
            </a:p>
          </p:txBody>
        </p:sp>
        <p:cxnSp>
          <p:nvCxnSpPr>
            <p:cNvPr id="11" name="Straight Arrow Connector 10"/>
            <p:cNvCxnSpPr>
              <a:stCxn id="4" idx="2"/>
              <a:endCxn id="5" idx="0"/>
            </p:cNvCxnSpPr>
            <p:nvPr/>
          </p:nvCxnSpPr>
          <p:spPr>
            <a:xfrm>
              <a:off x="4572000" y="1524000"/>
              <a:ext cx="0" cy="304800"/>
            </a:xfrm>
            <a:prstGeom prst="straightConnector1">
              <a:avLst/>
            </a:prstGeom>
            <a:ln w="571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5" idx="2"/>
              <a:endCxn id="6" idx="0"/>
            </p:cNvCxnSpPr>
            <p:nvPr/>
          </p:nvCxnSpPr>
          <p:spPr>
            <a:xfrm>
              <a:off x="4572000" y="2743200"/>
              <a:ext cx="0" cy="304800"/>
            </a:xfrm>
            <a:prstGeom prst="straightConnector1">
              <a:avLst/>
            </a:prstGeom>
            <a:ln w="571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2"/>
              <a:endCxn id="7" idx="0"/>
            </p:cNvCxnSpPr>
            <p:nvPr/>
          </p:nvCxnSpPr>
          <p:spPr>
            <a:xfrm>
              <a:off x="4572000" y="3962400"/>
              <a:ext cx="0" cy="304800"/>
            </a:xfrm>
            <a:prstGeom prst="straightConnector1">
              <a:avLst/>
            </a:prstGeom>
            <a:ln w="571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7" idx="2"/>
              <a:endCxn id="8" idx="0"/>
            </p:cNvCxnSpPr>
            <p:nvPr/>
          </p:nvCxnSpPr>
          <p:spPr>
            <a:xfrm>
              <a:off x="4572000" y="5181600"/>
              <a:ext cx="0" cy="304800"/>
            </a:xfrm>
            <a:prstGeom prst="straightConnector1">
              <a:avLst/>
            </a:prstGeom>
            <a:ln w="571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/>
          <p:cNvSpPr txBox="1"/>
          <p:nvPr/>
        </p:nvSpPr>
        <p:spPr>
          <a:xfrm>
            <a:off x="468923" y="2521059"/>
            <a:ext cx="295421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Traditional MOOC Development Process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720862" y="2521059"/>
            <a:ext cx="342313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Variations:</a:t>
            </a:r>
          </a:p>
          <a:p>
            <a:pPr marL="457200" indent="-222250">
              <a:buFont typeface="Arial" panose="020B0604020202020204" pitchFamily="34" charset="0"/>
              <a:buChar char="•"/>
            </a:pPr>
            <a:r>
              <a:rPr lang="en-US" sz="2400" dirty="0"/>
              <a:t>Script + visualize together</a:t>
            </a:r>
          </a:p>
          <a:p>
            <a:pPr marL="457200" indent="-222250">
              <a:buFont typeface="Arial" panose="020B0604020202020204" pitchFamily="34" charset="0"/>
              <a:buChar char="•"/>
            </a:pPr>
            <a:r>
              <a:rPr lang="en-US" sz="2400" dirty="0"/>
              <a:t>Add review and re-record phases</a:t>
            </a:r>
          </a:p>
          <a:p>
            <a:pPr marL="457200" indent="-222250">
              <a:buFont typeface="Arial" panose="020B0604020202020204" pitchFamily="34" charset="0"/>
              <a:buChar char="•"/>
            </a:pPr>
            <a:r>
              <a:rPr lang="en-US" sz="2400" dirty="0"/>
              <a:t>Script entire course first</a:t>
            </a:r>
          </a:p>
          <a:p>
            <a:pPr marL="457200" indent="-22225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824385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468923" y="2521059"/>
            <a:ext cx="295421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Traditional MOOC Development Process</a:t>
            </a:r>
          </a:p>
        </p:txBody>
      </p:sp>
      <p:cxnSp>
        <p:nvCxnSpPr>
          <p:cNvPr id="18" name="Straight Arrow Connector 17"/>
          <p:cNvCxnSpPr>
            <a:stCxn id="20" idx="3"/>
            <a:endCxn id="14" idx="1"/>
          </p:cNvCxnSpPr>
          <p:nvPr/>
        </p:nvCxnSpPr>
        <p:spPr>
          <a:xfrm flipV="1">
            <a:off x="3423138" y="681972"/>
            <a:ext cx="1219200" cy="2747028"/>
          </a:xfrm>
          <a:prstGeom prst="bentConnector3">
            <a:avLst>
              <a:gd name="adj1" fmla="val 50000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7"/>
          <p:cNvCxnSpPr>
            <a:stCxn id="20" idx="3"/>
            <a:endCxn id="16" idx="1"/>
          </p:cNvCxnSpPr>
          <p:nvPr/>
        </p:nvCxnSpPr>
        <p:spPr>
          <a:xfrm>
            <a:off x="3423138" y="3429000"/>
            <a:ext cx="1219200" cy="488537"/>
          </a:xfrm>
          <a:prstGeom prst="bentConnector3">
            <a:avLst>
              <a:gd name="adj1" fmla="val 50000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642338" y="224772"/>
            <a:ext cx="334107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Limits Recording Flexibility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642338" y="3460337"/>
            <a:ext cx="334107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Limits Video Maintainability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2338" y="1139172"/>
            <a:ext cx="334107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2000" dirty="0"/>
              <a:t>Lessons are recorded in a single sitting</a:t>
            </a:r>
          </a:p>
          <a:p>
            <a:pPr algn="ctr">
              <a:spcAft>
                <a:spcPts val="1200"/>
              </a:spcAft>
            </a:pPr>
            <a:r>
              <a:rPr lang="en-US" sz="2000" dirty="0"/>
              <a:t>Future recording plans unknown during current recording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42338" y="4386460"/>
            <a:ext cx="334107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2000" dirty="0"/>
              <a:t>Retaining visual consistency</a:t>
            </a:r>
          </a:p>
          <a:p>
            <a:pPr algn="ctr">
              <a:spcAft>
                <a:spcPts val="1200"/>
              </a:spcAft>
            </a:pPr>
            <a:r>
              <a:rPr lang="en-US" sz="2000" dirty="0"/>
              <a:t>Retaining narrative cohesion</a:t>
            </a:r>
          </a:p>
          <a:p>
            <a:pPr algn="ctr">
              <a:spcAft>
                <a:spcPts val="1200"/>
              </a:spcAft>
            </a:pPr>
            <a:r>
              <a:rPr lang="en-US" sz="2000" dirty="0"/>
              <a:t>Maintaining cross-dependencies</a:t>
            </a:r>
          </a:p>
        </p:txBody>
      </p:sp>
    </p:spTree>
    <p:extLst>
      <p:ext uri="{BB962C8B-B14F-4D97-AF65-F5344CB8AC3E}">
        <p14:creationId xmlns:p14="http://schemas.microsoft.com/office/powerpoint/2010/main" val="28880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36027" y="241223"/>
            <a:ext cx="72719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Case Study:</a:t>
            </a:r>
          </a:p>
          <a:p>
            <a:pPr algn="ctr"/>
            <a:r>
              <a:rPr lang="en-US" sz="2800" b="1" dirty="0"/>
              <a:t>CS6750: Human-Computer Interaction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602035"/>
            <a:ext cx="4572000" cy="2571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66894" y="1656530"/>
            <a:ext cx="4277105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/>
              <a:t>Runtime:</a:t>
            </a:r>
          </a:p>
          <a:p>
            <a:pPr marL="342900" indent="-174625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518 individual videos</a:t>
            </a:r>
          </a:p>
          <a:p>
            <a:pPr marL="342900" indent="-174625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16.2 hours of total video material</a:t>
            </a:r>
          </a:p>
          <a:p>
            <a:pPr marL="342900" indent="-174625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~1.8 minutes per video</a:t>
            </a:r>
          </a:p>
          <a:p>
            <a:pPr marL="168275" indent="-168275">
              <a:spcAft>
                <a:spcPts val="1200"/>
              </a:spcAft>
            </a:pPr>
            <a:r>
              <a:rPr lang="en-US" sz="2800" dirty="0"/>
              <a:t>Filming:</a:t>
            </a:r>
          </a:p>
          <a:p>
            <a:pPr marL="457200" indent="-288925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4 locations</a:t>
            </a:r>
          </a:p>
          <a:p>
            <a:pPr marL="457200" indent="-288925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19 camera set-ups</a:t>
            </a:r>
          </a:p>
        </p:txBody>
      </p:sp>
    </p:spTree>
    <p:extLst>
      <p:ext uri="{BB962C8B-B14F-4D97-AF65-F5344CB8AC3E}">
        <p14:creationId xmlns:p14="http://schemas.microsoft.com/office/powerpoint/2010/main" val="3183217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85185E-6 L -0.21771 -0.00023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85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36027" y="241223"/>
            <a:ext cx="72719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Case Study:</a:t>
            </a:r>
          </a:p>
          <a:p>
            <a:pPr algn="ctr"/>
            <a:r>
              <a:rPr lang="en-US" sz="2800" b="1" dirty="0"/>
              <a:t>CS6750: Human-Computer Interaction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909" y="2521059"/>
            <a:ext cx="3357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43% Headshots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3909" y="3806934"/>
            <a:ext cx="3357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26% </a:t>
            </a:r>
            <a:r>
              <a:rPr lang="en-US" sz="2800" dirty="0" err="1"/>
              <a:t>Screencapture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83908" y="5092809"/>
            <a:ext cx="3357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31% On-Location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241" y="1496794"/>
            <a:ext cx="4572000" cy="25717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241" y="4068544"/>
            <a:ext cx="4572000" cy="25717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240" y="2782669"/>
            <a:ext cx="4572000" cy="2571750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stCxn id="11" idx="3"/>
            <a:endCxn id="2" idx="1"/>
          </p:cNvCxnSpPr>
          <p:nvPr/>
        </p:nvCxnSpPr>
        <p:spPr>
          <a:xfrm>
            <a:off x="3441028" y="2782669"/>
            <a:ext cx="842213" cy="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3"/>
            <a:endCxn id="3" idx="1"/>
          </p:cNvCxnSpPr>
          <p:nvPr/>
        </p:nvCxnSpPr>
        <p:spPr>
          <a:xfrm>
            <a:off x="3441027" y="5354419"/>
            <a:ext cx="842214" cy="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  <a:endCxn id="15" idx="1"/>
          </p:cNvCxnSpPr>
          <p:nvPr/>
        </p:nvCxnSpPr>
        <p:spPr>
          <a:xfrm>
            <a:off x="3441028" y="4068544"/>
            <a:ext cx="842212" cy="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299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36027" y="241223"/>
            <a:ext cx="72719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Case Study:</a:t>
            </a:r>
          </a:p>
          <a:p>
            <a:pPr algn="ctr"/>
            <a:r>
              <a:rPr lang="en-US" sz="2800" b="1" dirty="0"/>
              <a:t>CS6750: Human-Computer Interaction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1692545"/>
              </p:ext>
            </p:extLst>
          </p:nvPr>
        </p:nvGraphicFramePr>
        <p:xfrm>
          <a:off x="511343" y="1252616"/>
          <a:ext cx="8404058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855">
                  <a:extLst>
                    <a:ext uri="{9D8B030D-6E8A-4147-A177-3AD203B41FA5}">
                      <a16:colId xmlns:a16="http://schemas.microsoft.com/office/drawing/2014/main" val="1964449661"/>
                    </a:ext>
                  </a:extLst>
                </a:gridCol>
                <a:gridCol w="3050362">
                  <a:extLst>
                    <a:ext uri="{9D8B030D-6E8A-4147-A177-3AD203B41FA5}">
                      <a16:colId xmlns:a16="http://schemas.microsoft.com/office/drawing/2014/main" val="760057645"/>
                    </a:ext>
                  </a:extLst>
                </a:gridCol>
                <a:gridCol w="622523">
                  <a:extLst>
                    <a:ext uri="{9D8B030D-6E8A-4147-A177-3AD203B41FA5}">
                      <a16:colId xmlns:a16="http://schemas.microsoft.com/office/drawing/2014/main" val="2618871862"/>
                    </a:ext>
                  </a:extLst>
                </a:gridCol>
                <a:gridCol w="846631">
                  <a:extLst>
                    <a:ext uri="{9D8B030D-6E8A-4147-A177-3AD203B41FA5}">
                      <a16:colId xmlns:a16="http://schemas.microsoft.com/office/drawing/2014/main" val="355150645"/>
                    </a:ext>
                  </a:extLst>
                </a:gridCol>
                <a:gridCol w="3031687">
                  <a:extLst>
                    <a:ext uri="{9D8B030D-6E8A-4147-A177-3AD203B41FA5}">
                      <a16:colId xmlns:a16="http://schemas.microsoft.com/office/drawing/2014/main" val="4036338183"/>
                    </a:ext>
                  </a:extLst>
                </a:gridCol>
              </a:tblGrid>
              <a:tr h="292608">
                <a:tc>
                  <a:txBody>
                    <a:bodyPr/>
                    <a:lstStyle/>
                    <a:p>
                      <a:r>
                        <a:rPr lang="en-US" sz="1400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Location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Video</a:t>
                      </a:r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456922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Headshot Studio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2.2.12.3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David’s House (Car)</a:t>
                      </a:r>
                    </a:p>
                  </a:txBody>
                  <a:tcPr marL="28575" marR="28575" marT="0" marB="0"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24513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2.2.2.1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Tablet Studio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2.2.13.1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David’s House (Car)</a:t>
                      </a:r>
                    </a:p>
                  </a:txBody>
                  <a:tcPr marL="28575" marR="28575" marT="0" marB="0"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345635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2.2.3.1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Tablet Studio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2.2.13.2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Exercise</a:t>
                      </a:r>
                    </a:p>
                  </a:txBody>
                  <a:tcPr marL="28575" marR="28575" marT="0" marB="0" anchor="b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972395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2.2.4.1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David’s House (Kitchen)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2.2.13.3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David’s House (Car)</a:t>
                      </a:r>
                    </a:p>
                  </a:txBody>
                  <a:tcPr marL="28575" marR="28575" marT="0" marB="0"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113436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2.2.5.1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Headshot Studio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2.2.14.1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Headshot Studio</a:t>
                      </a:r>
                    </a:p>
                  </a:txBody>
                  <a:tcPr marL="28575" marR="28575" marT="0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538813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2.2.6.1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Tablet Studio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+mn-lt"/>
                        </a:rPr>
                        <a:t>2.2.14.2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+mn-lt"/>
                        </a:rPr>
                        <a:t>Udacity Office</a:t>
                      </a:r>
                    </a:p>
                  </a:txBody>
                  <a:tcPr marL="28575" marR="28575" marT="0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7537368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2.2.7.1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David’s House (Thermostat)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2.2.15.1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Headshot Studio</a:t>
                      </a:r>
                    </a:p>
                  </a:txBody>
                  <a:tcPr marL="28575" marR="28575" marT="0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655545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2.2.8.1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Headshot Studio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2.2.16.1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David's House (Breakfast Room)</a:t>
                      </a:r>
                    </a:p>
                  </a:txBody>
                  <a:tcPr marL="28575" marR="28575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845542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2.2.9.1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Headshot Studio (Morgan)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2.2.16.2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Exercise</a:t>
                      </a:r>
                    </a:p>
                  </a:txBody>
                  <a:tcPr marL="28575" marR="28575" marT="0" marB="0" anchor="b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033372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2.2.10.1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David’s House (Basement)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2.2.16.3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David's House (Breakfast Room)</a:t>
                      </a:r>
                    </a:p>
                  </a:txBody>
                  <a:tcPr marL="28575" marR="28575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9517932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2.2.10.2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Exercise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2.2.17.1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David's House (Breakfast Room)</a:t>
                      </a:r>
                    </a:p>
                  </a:txBody>
                  <a:tcPr marL="28575" marR="28575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8997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2.2.10.3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David’s House (Basement)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2.2.17.2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Exercise</a:t>
                      </a:r>
                    </a:p>
                  </a:txBody>
                  <a:tcPr marL="28575" marR="28575" marT="0" marB="0" anchor="b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382140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2.2.11.1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David’s House (Car)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2.2.17.3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David's House (Breakfast Room)</a:t>
                      </a:r>
                    </a:p>
                  </a:txBody>
                  <a:tcPr marL="28575" marR="28575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549577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2.2.11.2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Exercise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2.2.18.1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David's House (Breakfast Room)</a:t>
                      </a:r>
                    </a:p>
                  </a:txBody>
                  <a:tcPr marL="28575" marR="28575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619103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2.2.11.3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David’s House (Car)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2.2.18.2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Exercise</a:t>
                      </a:r>
                    </a:p>
                  </a:txBody>
                  <a:tcPr marL="28575" marR="28575" marT="0" marB="0" anchor="b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528068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2.2.12.1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David’s House (Car)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2.2.18.3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David's House (Breakfast Room)</a:t>
                      </a:r>
                    </a:p>
                  </a:txBody>
                  <a:tcPr marL="28575" marR="28575" marT="0" marB="0" anchor="b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105983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2.2.12.2</a:t>
                      </a:r>
                    </a:p>
                  </a:txBody>
                  <a:tcPr marL="28575" marR="28575" marT="0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Exercise</a:t>
                      </a:r>
                    </a:p>
                  </a:txBody>
                  <a:tcPr marL="28575" marR="28575" marT="0" marB="0" anchor="b">
                    <a:lnR w="12700" cmpd="sng">
                      <a:noFill/>
                    </a:ln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2.2.19.1</a:t>
                      </a:r>
                    </a:p>
                  </a:txBody>
                  <a:tcPr marL="28575" marR="28575" marT="0" marB="0" anchor="b">
                    <a:lnL w="12700" cmpd="sng">
                      <a:noFill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Headshot Studio</a:t>
                      </a:r>
                    </a:p>
                  </a:txBody>
                  <a:tcPr marL="28575" marR="28575" marT="0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7944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32430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59533" y="609600"/>
            <a:ext cx="1828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Script Lesson</a:t>
            </a:r>
          </a:p>
        </p:txBody>
      </p:sp>
      <p:sp>
        <p:nvSpPr>
          <p:cNvPr id="5" name="Rectangle 4"/>
          <p:cNvSpPr/>
          <p:nvPr/>
        </p:nvSpPr>
        <p:spPr>
          <a:xfrm>
            <a:off x="2559533" y="1828800"/>
            <a:ext cx="182880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Visualize Lesson</a:t>
            </a:r>
          </a:p>
        </p:txBody>
      </p:sp>
      <p:sp>
        <p:nvSpPr>
          <p:cNvPr id="6" name="Rectangle 5"/>
          <p:cNvSpPr/>
          <p:nvPr/>
        </p:nvSpPr>
        <p:spPr>
          <a:xfrm>
            <a:off x="2559533" y="3048000"/>
            <a:ext cx="1828800" cy="9144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Record Lesson</a:t>
            </a:r>
          </a:p>
        </p:txBody>
      </p:sp>
      <p:sp>
        <p:nvSpPr>
          <p:cNvPr id="7" name="Rectangle 6"/>
          <p:cNvSpPr/>
          <p:nvPr/>
        </p:nvSpPr>
        <p:spPr>
          <a:xfrm>
            <a:off x="2559533" y="4267200"/>
            <a:ext cx="1828800" cy="9144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Edit</a:t>
            </a:r>
          </a:p>
          <a:p>
            <a:pPr algn="ctr"/>
            <a:r>
              <a:rPr lang="en-US" sz="2400" dirty="0"/>
              <a:t>Lesson</a:t>
            </a:r>
          </a:p>
        </p:txBody>
      </p:sp>
      <p:sp>
        <p:nvSpPr>
          <p:cNvPr id="8" name="Rectangle 7"/>
          <p:cNvSpPr/>
          <p:nvPr/>
        </p:nvSpPr>
        <p:spPr>
          <a:xfrm>
            <a:off x="2559533" y="5486400"/>
            <a:ext cx="1828800" cy="9144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Compose Lesson</a:t>
            </a:r>
          </a:p>
        </p:txBody>
      </p:sp>
      <p:cxnSp>
        <p:nvCxnSpPr>
          <p:cNvPr id="13" name="Straight Arrow Connector 12"/>
          <p:cNvCxnSpPr>
            <a:stCxn id="5" idx="2"/>
            <a:endCxn id="6" idx="0"/>
          </p:cNvCxnSpPr>
          <p:nvPr/>
        </p:nvCxnSpPr>
        <p:spPr>
          <a:xfrm>
            <a:off x="3473933" y="2743200"/>
            <a:ext cx="0" cy="30480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2"/>
            <a:endCxn id="7" idx="0"/>
          </p:cNvCxnSpPr>
          <p:nvPr/>
        </p:nvCxnSpPr>
        <p:spPr>
          <a:xfrm>
            <a:off x="3473933" y="3962400"/>
            <a:ext cx="0" cy="30480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2"/>
            <a:endCxn id="8" idx="0"/>
          </p:cNvCxnSpPr>
          <p:nvPr/>
        </p:nvCxnSpPr>
        <p:spPr>
          <a:xfrm>
            <a:off x="3473933" y="5181600"/>
            <a:ext cx="0" cy="30480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-15229" y="2521059"/>
            <a:ext cx="23403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Traditional MOOC Development Process</a:t>
            </a:r>
          </a:p>
        </p:txBody>
      </p:sp>
      <p:cxnSp>
        <p:nvCxnSpPr>
          <p:cNvPr id="37" name="Straight Arrow Connector 36"/>
          <p:cNvCxnSpPr>
            <a:stCxn id="4" idx="2"/>
            <a:endCxn id="5" idx="0"/>
          </p:cNvCxnSpPr>
          <p:nvPr/>
        </p:nvCxnSpPr>
        <p:spPr>
          <a:xfrm>
            <a:off x="3473933" y="1524000"/>
            <a:ext cx="0" cy="30480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29" idx="2"/>
            <a:endCxn id="30" idx="0"/>
          </p:cNvCxnSpPr>
          <p:nvPr/>
        </p:nvCxnSpPr>
        <p:spPr>
          <a:xfrm flipH="1">
            <a:off x="6133704" y="1159044"/>
            <a:ext cx="5" cy="30480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853549" y="613612"/>
            <a:ext cx="2560320" cy="545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Script Course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853544" y="1463844"/>
            <a:ext cx="2560320" cy="5454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Visualize Course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853543" y="2314076"/>
            <a:ext cx="2560320" cy="5454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Organize Filming</a:t>
            </a:r>
          </a:p>
        </p:txBody>
      </p:sp>
      <p:sp>
        <p:nvSpPr>
          <p:cNvPr id="32" name="Rectangle 31"/>
          <p:cNvSpPr/>
          <p:nvPr/>
        </p:nvSpPr>
        <p:spPr>
          <a:xfrm>
            <a:off x="4853542" y="3160296"/>
            <a:ext cx="2560320" cy="5454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Record Course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853541" y="4006516"/>
            <a:ext cx="2560320" cy="5454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Edit Course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853540" y="4852736"/>
            <a:ext cx="2560320" cy="5454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Review Course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853539" y="5698956"/>
            <a:ext cx="2560320" cy="5454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Compose Course</a:t>
            </a:r>
          </a:p>
        </p:txBody>
      </p:sp>
      <p:cxnSp>
        <p:nvCxnSpPr>
          <p:cNvPr id="38" name="Straight Arrow Connector 37"/>
          <p:cNvCxnSpPr>
            <a:stCxn id="30" idx="2"/>
            <a:endCxn id="31" idx="0"/>
          </p:cNvCxnSpPr>
          <p:nvPr/>
        </p:nvCxnSpPr>
        <p:spPr>
          <a:xfrm flipH="1">
            <a:off x="6133703" y="2009276"/>
            <a:ext cx="1" cy="304800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1" idx="2"/>
            <a:endCxn id="32" idx="0"/>
          </p:cNvCxnSpPr>
          <p:nvPr/>
        </p:nvCxnSpPr>
        <p:spPr>
          <a:xfrm flipH="1">
            <a:off x="6133702" y="2859508"/>
            <a:ext cx="1" cy="300788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2" idx="2"/>
            <a:endCxn id="33" idx="0"/>
          </p:cNvCxnSpPr>
          <p:nvPr/>
        </p:nvCxnSpPr>
        <p:spPr>
          <a:xfrm flipH="1">
            <a:off x="6133701" y="3705728"/>
            <a:ext cx="1" cy="300788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3" idx="2"/>
            <a:endCxn id="34" idx="0"/>
          </p:cNvCxnSpPr>
          <p:nvPr/>
        </p:nvCxnSpPr>
        <p:spPr>
          <a:xfrm flipH="1">
            <a:off x="6133700" y="4551948"/>
            <a:ext cx="1" cy="300788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4" idx="2"/>
            <a:endCxn id="35" idx="0"/>
          </p:cNvCxnSpPr>
          <p:nvPr/>
        </p:nvCxnSpPr>
        <p:spPr>
          <a:xfrm flipH="1">
            <a:off x="6133699" y="5398168"/>
            <a:ext cx="1" cy="300788"/>
          </a:xfrm>
          <a:prstGeom prst="straightConnector1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7651822" y="2951947"/>
            <a:ext cx="15074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Our</a:t>
            </a:r>
          </a:p>
          <a:p>
            <a:r>
              <a:rPr lang="en-US" sz="2800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39830086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5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525" y="319087"/>
            <a:ext cx="6076950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7275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1814"/>
            <a:ext cx="9144000" cy="419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97534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54C"/>
      </a:accent1>
      <a:accent2>
        <a:srgbClr val="EEB211"/>
      </a:accent2>
      <a:accent3>
        <a:srgbClr val="A30000"/>
      </a:accent3>
      <a:accent4>
        <a:srgbClr val="129490"/>
      </a:accent4>
      <a:accent5>
        <a:srgbClr val="8F3985"/>
      </a:accent5>
      <a:accent6>
        <a:srgbClr val="FB6107"/>
      </a:accent6>
      <a:hlink>
        <a:srgbClr val="FF5A5F"/>
      </a:hlink>
      <a:folHlink>
        <a:srgbClr val="954F72"/>
      </a:folHlink>
    </a:clrScheme>
    <a:fontScheme name="Custom 1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228</TotalTime>
  <Words>721</Words>
  <Application>Microsoft Office PowerPoint</Application>
  <PresentationFormat>On-screen Show (4:3)</PresentationFormat>
  <Paragraphs>236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Mangal</vt:lpstr>
      <vt:lpstr>Roboto</vt:lpstr>
      <vt:lpstr>Office Theme</vt:lpstr>
      <vt:lpstr>Developing Flexible and Maintainable Course Material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</dc:creator>
  <cp:lastModifiedBy>David</cp:lastModifiedBy>
  <cp:revision>16</cp:revision>
  <dcterms:created xsi:type="dcterms:W3CDTF">2017-02-13T19:22:50Z</dcterms:created>
  <dcterms:modified xsi:type="dcterms:W3CDTF">2017-02-14T04:34:30Z</dcterms:modified>
</cp:coreProperties>
</file>

<file path=docProps/thumbnail.jpeg>
</file>